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Cabin"/>
      <p:regular r:id="rId28"/>
      <p:bold r:id="rId29"/>
      <p:italic r:id="rId30"/>
      <p:boldItalic r:id="rId31"/>
    </p:embeddedFont>
    <p:embeddedFont>
      <p:font typeface="Raleway Light"/>
      <p:regular r:id="rId32"/>
      <p:bold r:id="rId33"/>
      <p:italic r:id="rId34"/>
      <p:boldItalic r:id="rId35"/>
    </p:embeddedFont>
    <p:embeddedFont>
      <p:font typeface="Raleway Extra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Cabin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b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bin-boldItalic.fntdata"/><Relationship Id="rId30" Type="http://schemas.openxmlformats.org/officeDocument/2006/relationships/font" Target="fonts/Cabin-italic.fntdata"/><Relationship Id="rId11" Type="http://schemas.openxmlformats.org/officeDocument/2006/relationships/slide" Target="slides/slide6.xml"/><Relationship Id="rId33" Type="http://schemas.openxmlformats.org/officeDocument/2006/relationships/font" Target="fonts/RalewayLight-bold.fntdata"/><Relationship Id="rId10" Type="http://schemas.openxmlformats.org/officeDocument/2006/relationships/slide" Target="slides/slide5.xml"/><Relationship Id="rId32" Type="http://schemas.openxmlformats.org/officeDocument/2006/relationships/font" Target="fonts/RalewayLight-regular.fntdata"/><Relationship Id="rId13" Type="http://schemas.openxmlformats.org/officeDocument/2006/relationships/slide" Target="slides/slide8.xml"/><Relationship Id="rId35" Type="http://schemas.openxmlformats.org/officeDocument/2006/relationships/font" Target="fonts/Raleway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Light-italic.fntdata"/><Relationship Id="rId15" Type="http://schemas.openxmlformats.org/officeDocument/2006/relationships/slide" Target="slides/slide10.xml"/><Relationship Id="rId37" Type="http://schemas.openxmlformats.org/officeDocument/2006/relationships/font" Target="fonts/RalewayExtraLight-bold.fntdata"/><Relationship Id="rId14" Type="http://schemas.openxmlformats.org/officeDocument/2006/relationships/slide" Target="slides/slide9.xml"/><Relationship Id="rId36" Type="http://schemas.openxmlformats.org/officeDocument/2006/relationships/font" Target="fonts/RalewayExtraLight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Extra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Extra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fa29c44d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fa29c44d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fa29c44d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fa29c44d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fa29c44d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fa29c44d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fa29c44d3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fa29c44d3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fa29c44d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fa29c44d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fa29c44d3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fa29c44d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fa29c44d3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fa29c44d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037ac23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d037ac23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ee007ce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ee007ce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037ac23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d037ac23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037ac23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037ac23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d037ac23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d037ac23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037ac23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037ac23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037ac23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037ac23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fa29c44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fa29c44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fa29c44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fa29c44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eee007c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eee007c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brainhack-school2022/jamey_project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92700" y="592175"/>
            <a:ext cx="7762500" cy="10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Cabin"/>
                <a:ea typeface="Cabin"/>
                <a:cs typeface="Cabin"/>
                <a:sym typeface="Cabin"/>
              </a:rPr>
              <a:t>Workflow of resting state connectivity from a raw dataset to longitudinal visualization</a:t>
            </a:r>
            <a:endParaRPr sz="32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23633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Kevin Jamey - PSY 6983</a:t>
            </a:r>
            <a:endParaRPr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518043"/>
            <a:ext cx="3200674" cy="12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125" y="3733850"/>
            <a:ext cx="2356000" cy="9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2: Image processing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81825" y="830200"/>
            <a:ext cx="38520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Summary stats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100" y="986425"/>
            <a:ext cx="4820449" cy="164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388" y="2678266"/>
            <a:ext cx="4799872" cy="185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2: Image processing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281825" y="830200"/>
            <a:ext cx="38520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Correlations amongst nuisance regressors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800" y="830200"/>
            <a:ext cx="4705377" cy="398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2: Image processing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281825" y="830200"/>
            <a:ext cx="38520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Methods sections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04800" y="1333500"/>
            <a:ext cx="85491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Results included in this manuscript come from preprocessing performed using </a:t>
            </a:r>
            <a:r>
              <a:rPr i="1"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fMRIPrep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21.0.2 (Esteban, Markiewicz, et al. (2018); Esteban, Blair, et al. (2018); RRID:SCR_016216), which is based on </a:t>
            </a:r>
            <a:r>
              <a:rPr i="1"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Nipype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1.6.1 (K. Gorgolewski et al. (2011); K. J. Gorgolewski et al. (2018); RRID:SCR_002502).</a:t>
            </a:r>
            <a:endParaRPr sz="1200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Anatomical data preprocessing</a:t>
            </a:r>
            <a:endParaRPr b="1" sz="1200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A total of 2 T1-weighted (T1w) images were found within the input BIDS dataset. All of them were corrected for intensity non-uniformity (INU) with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N4BiasFieldCorrection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(Tustison et al. 2010), distributed with ANTs 2.3.3 (Avants et al. 2008, RRID:SCR_004757). The T1w-reference was then skull-stripped with a </a:t>
            </a:r>
            <a:r>
              <a:rPr i="1"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Nipype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implementation of the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antsBrainExtraction.sh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workflow (from ANTs), using OASIS30ANTs as target template. Brain tissue segmentation of cerebrospinal fluid (CSF), white-matter (WM) and gray-matter (GM) was performed on the brain-extracted T1w using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fast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(FSL 6.0.5.1:57b01774, RRID:SCR_002823, Zhang, Brady, and Smith 2001). A T1w-reference map was computed after registration of 2 T1w images (after INU-correction) using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mri_robust_template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(FreeSurfer 6.0.1, Reuter, Rosas, and Fischl 2010). Brain surfaces were reconstructed using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recon-all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(FreeSurfer 6.0.1, RRID:SCR_001847, Dale, Fischl, and Sereno 1999), and the brain mask estimated previously was refined with a custom variation of the method to reconcile ANTs-derived and FreeSurfer-derived segmentations of the cortical gray-matter of Mindboggle (RRID:SCR_002438, Klein et al. 2017). Volume-based spatial normalization to one standard space (MNI152NLin2009cAsym) was performed through nonlinear registration with </a:t>
            </a:r>
            <a:r>
              <a:rPr lang="en" sz="1050">
                <a:solidFill>
                  <a:srgbClr val="E83E8C"/>
                </a:solidFill>
                <a:latin typeface="Consolas"/>
                <a:ea typeface="Consolas"/>
                <a:cs typeface="Consolas"/>
                <a:sym typeface="Consolas"/>
              </a:rPr>
              <a:t>antsRegistration</a:t>
            </a:r>
            <a:r>
              <a:rPr lang="en" sz="12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 (ANTs 2.3.3)....</a:t>
            </a:r>
            <a:endParaRPr sz="1200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3: Data visualisation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0" y="8927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Single subject correlation matrices - MSDL atlas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108037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Before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75232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After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104750"/>
            <a:ext cx="3445487" cy="281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137" y="2104750"/>
            <a:ext cx="3447335" cy="28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3: Data visualisation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0" y="8927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Single subject connectomes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8037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Before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575232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After</a:t>
            </a: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50" y="2696650"/>
            <a:ext cx="4216051" cy="17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2696651"/>
            <a:ext cx="4216082" cy="17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1747625" y="2104750"/>
            <a:ext cx="75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More connections around attention control circuits at POST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3: Data visualisation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0" y="89275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Single subject seed-based connectivity - MSDL atlas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Posterior Cingulate Cortex seed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08037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Before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752325" y="1613050"/>
            <a:ext cx="294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aleway"/>
                <a:ea typeface="Raleway"/>
                <a:cs typeface="Raleway"/>
                <a:sym typeface="Raleway"/>
              </a:rPr>
              <a:t>After music therapy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25" y="2638925"/>
            <a:ext cx="4160824" cy="15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050" y="2638925"/>
            <a:ext cx="4160827" cy="155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1925875" y="2055050"/>
            <a:ext cx="49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More connections to frontal and visual cortices at POST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ctrTitle"/>
          </p:nvPr>
        </p:nvSpPr>
        <p:spPr>
          <a:xfrm>
            <a:off x="1080375" y="2987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4: Group connectivity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256525" y="1925250"/>
            <a:ext cx="685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Hope to explore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group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seed-based connectivity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Compare pre and post visually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Compare to controls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Work out how to run all subjects using Alliance Canada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Outcome/Deliverables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528450" y="1385675"/>
            <a:ext cx="7973700" cy="33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project workflow detailed in my [GitHub repository](</a:t>
            </a:r>
            <a:r>
              <a:rPr b="1" lang="en" sz="1500" u="sng">
                <a:solidFill>
                  <a:srgbClr val="1C4587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https://github.com/brainhack-school2022/jamey_project</a:t>
            </a: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bash code I used to run BIDS conversion and fMRIprep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 markdown file introducing the project, highlighting the visual results and a discussion with recommendations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464100" y="1360700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THANK YOU ALL</a:t>
            </a:r>
            <a:endParaRPr sz="36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FOR YOUR WONDERFUL HELP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91" y="2688160"/>
            <a:ext cx="4151424" cy="16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Main Objectives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900225" y="1655800"/>
            <a:ext cx="4548600" cy="32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9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3269"/>
              <a:buFont typeface="Raleway"/>
              <a:buChar char="●"/>
            </a:pPr>
            <a:r>
              <a:rPr lang="en" sz="3867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provide a full neuroimaging workflow from preprocessing of raw data to visualisation of results</a:t>
            </a:r>
            <a:endParaRPr sz="3867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3269"/>
              <a:buFont typeface="Raleway"/>
              <a:buChar char="●"/>
            </a:pPr>
            <a:r>
              <a:rPr lang="en" sz="3867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explore longitudinal comparisons between two time points in this dataset</a:t>
            </a:r>
            <a:endParaRPr sz="3867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3269"/>
              <a:buFont typeface="Raleway"/>
              <a:buChar char="●"/>
            </a:pPr>
            <a:r>
              <a:rPr lang="en" sz="3867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analyse resting-state networks linked to joint attention (dorsal attention + DMN)</a:t>
            </a:r>
            <a:endParaRPr sz="3867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8417" r="8075" t="0"/>
          <a:stretch/>
        </p:blipFill>
        <p:spPr>
          <a:xfrm>
            <a:off x="5448825" y="1910850"/>
            <a:ext cx="2994499" cy="20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Personal objectives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28450" y="1726250"/>
            <a:ext cx="813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learn the full workflow of neuroimaging from converting raw data to preprocessing to data visualisation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set myself up with open science tools for neuroimaging work in the future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 get familiar with the best practices of shareable open science kits and software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Skills/tools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900225" y="1644050"/>
            <a:ext cx="7320000" cy="31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Git and Github for sharing project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dcm2bids for converting raw data into NiFTY and a BIDS structure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fMRIPrep for data preprocessing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Alliance Canada for computing pre-processing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Python Packages matplotlib, nilearn, plotly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Data/Resources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900225" y="1644050"/>
            <a:ext cx="7320000" cy="31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Dataset I collected during my masters in 2016 at the MNI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~50 participants pre-post (~100 scans)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resting-state fMRI (10 minutes)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T1 structural scans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249" y="2313400"/>
            <a:ext cx="3381975" cy="224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464100" y="744575"/>
            <a:ext cx="8249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bin"/>
                <a:ea typeface="Cabin"/>
                <a:cs typeface="Cabin"/>
                <a:sym typeface="Cabin"/>
              </a:rPr>
              <a:t>Specific o</a:t>
            </a:r>
            <a:r>
              <a:rPr lang="en" sz="3600">
                <a:latin typeface="Cabin"/>
                <a:ea typeface="Cabin"/>
                <a:cs typeface="Cabin"/>
                <a:sym typeface="Cabin"/>
              </a:rPr>
              <a:t>bjectives</a:t>
            </a:r>
            <a:endParaRPr sz="3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528450" y="2160750"/>
            <a:ext cx="44037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ExtraLight"/>
              <a:buChar char="●"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Previous publication</a:t>
            </a:r>
            <a:r>
              <a:rPr lang="en" sz="1800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 using this dataset - data is usable</a:t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ExtraLight"/>
              <a:buChar char="●"/>
            </a:pPr>
            <a:r>
              <a:rPr lang="en" sz="1800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I want e</a:t>
            </a:r>
            <a:r>
              <a:rPr lang="en" sz="1800">
                <a:solidFill>
                  <a:srgbClr val="000000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xplore other networks (DMN, dorsal attention)</a:t>
            </a:r>
            <a:endParaRPr sz="1800">
              <a:solidFill>
                <a:srgbClr val="000000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250" y="2501174"/>
            <a:ext cx="3911650" cy="23012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28450" y="1514875"/>
            <a:ext cx="8138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ExtraLight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Pre-post</a:t>
            </a:r>
            <a:r>
              <a:rPr lang="en" sz="1800">
                <a:latin typeface="Raleway ExtraLight"/>
                <a:ea typeface="Raleway ExtraLight"/>
                <a:cs typeface="Raleway ExtraLight"/>
                <a:sym typeface="Raleway ExtraLight"/>
              </a:rPr>
              <a:t>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group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comparison</a:t>
            </a:r>
            <a:r>
              <a:rPr lang="en" sz="1800">
                <a:latin typeface="Raleway ExtraLight"/>
                <a:ea typeface="Raleway ExtraLight"/>
                <a:cs typeface="Raleway ExtraLight"/>
                <a:sym typeface="Raleway ExtraLight"/>
              </a:rPr>
              <a:t> between 2 activities (music therapy vs. arts &amp; crafts) on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functional connectivity</a:t>
            </a:r>
            <a:endParaRPr b="1"/>
          </a:p>
        </p:txBody>
      </p:sp>
      <p:sp>
        <p:nvSpPr>
          <p:cNvPr id="97" name="Google Shape;97;p18"/>
          <p:cNvSpPr txBox="1"/>
          <p:nvPr/>
        </p:nvSpPr>
        <p:spPr>
          <a:xfrm>
            <a:off x="4954250" y="2184225"/>
            <a:ext cx="411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F2F2F"/>
                </a:solidFill>
                <a:highlight>
                  <a:srgbClr val="F2F8FE"/>
                </a:highlight>
                <a:latin typeface="Raleway"/>
                <a:ea typeface="Raleway"/>
                <a:cs typeface="Raleway"/>
                <a:sym typeface="Raleway"/>
              </a:rPr>
              <a:t>https://www.nature.com/articles/s41398-018-0287-3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3886200" y="-242450"/>
            <a:ext cx="39747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1: </a:t>
            </a:r>
            <a:endParaRPr sz="2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Converting raw data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4438925" y="1948600"/>
            <a:ext cx="4274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ExtraLight"/>
              <a:buChar char="●"/>
            </a:pPr>
            <a:r>
              <a:rPr lang="en" sz="1800">
                <a:latin typeface="Raleway ExtraLight"/>
                <a:ea typeface="Raleway ExtraLight"/>
                <a:cs typeface="Raleway ExtraLight"/>
                <a:sym typeface="Raleway ExtraLight"/>
              </a:rPr>
              <a:t>Converted a batch of 10 participants in dataset to NiFTY and BIDS format using dcm2bids in terminal</a:t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5" y="898225"/>
            <a:ext cx="3291124" cy="39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671100" y="-188450"/>
            <a:ext cx="3974700" cy="13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1: </a:t>
            </a:r>
            <a:endParaRPr sz="29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Converting raw data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9000" y="830200"/>
            <a:ext cx="4274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Verified with BIDS validator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425" y="1603300"/>
            <a:ext cx="5425159" cy="3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CA7B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1080375" y="-112250"/>
            <a:ext cx="6565500" cy="8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bin"/>
                <a:ea typeface="Cabin"/>
                <a:cs typeface="Cabin"/>
                <a:sym typeface="Cabin"/>
              </a:rPr>
              <a:t>Phase 2: Image processing</a:t>
            </a:r>
            <a:endParaRPr sz="2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25" y="134646"/>
            <a:ext cx="1262775" cy="5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81825" y="830200"/>
            <a:ext cx="3852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Used fMRIprep to convert the BIDS data batch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Issues with Alliance Canada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Brain mask and brain tissue segmentation of the T1w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Spatial normalization of the anatomical T1w reference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Surface reconstruction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Aligns functional data to anatomical data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Brain mask of confounding components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725" y="1011100"/>
            <a:ext cx="4436157" cy="18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3400" y="3014250"/>
            <a:ext cx="4375798" cy="18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